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66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70" r:id="rId6"/>
    <p:sldId id="318" r:id="rId7"/>
    <p:sldId id="317" r:id="rId8"/>
    <p:sldId id="321" r:id="rId9"/>
    <p:sldId id="320" r:id="rId10"/>
    <p:sldId id="319" r:id="rId11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97"/>
    <p:restoredTop sz="90878" autoAdjust="0"/>
  </p:normalViewPr>
  <p:slideViewPr>
    <p:cSldViewPr>
      <p:cViewPr varScale="1">
        <p:scale>
          <a:sx n="115" d="100"/>
          <a:sy n="115" d="100"/>
        </p:scale>
        <p:origin x="472" y="192"/>
      </p:cViewPr>
      <p:guideLst>
        <p:guide orient="horz" pos="288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AC4D6-C8BD-4959-AB18-36784B769A74}" type="datetimeFigureOut">
              <a:rPr lang="en-GB" smtClean="0"/>
              <a:t>21/03/2023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81857-8A3E-4F35-90B5-11449D49A4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218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81857-8A3E-4F35-90B5-11449D49A45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1587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81857-8A3E-4F35-90B5-11449D49A45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0456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81857-8A3E-4F35-90B5-11449D49A45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260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81857-8A3E-4F35-90B5-11449D49A45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240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4" y="0"/>
            <a:ext cx="1625177" cy="6858000"/>
          </a:xfrm>
          <a:prstGeom prst="rect">
            <a:avLst/>
          </a:prstGeom>
          <a:solidFill>
            <a:srgbClr val="0053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522" tIns="56261" rIns="112522" bIns="56261" rtlCol="0" anchor="ctr"/>
          <a:lstStyle/>
          <a:p>
            <a:pPr algn="ctr"/>
            <a:endParaRPr sz="1662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4731" y="1122363"/>
            <a:ext cx="8502868" cy="2387600"/>
          </a:xfrm>
        </p:spPr>
        <p:txBody>
          <a:bodyPr anchor="b"/>
          <a:lstStyle>
            <a:lvl1pPr algn="ctr">
              <a:defRPr sz="5539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4730" y="3602038"/>
            <a:ext cx="8502868" cy="1655762"/>
          </a:xfrm>
        </p:spPr>
        <p:txBody>
          <a:bodyPr/>
          <a:lstStyle>
            <a:lvl1pPr marL="0" indent="0" algn="ctr">
              <a:buNone/>
              <a:defRPr sz="2215"/>
            </a:lvl1pPr>
            <a:lvl2pPr marL="422041" indent="0" algn="ctr">
              <a:buNone/>
              <a:defRPr sz="1846"/>
            </a:lvl2pPr>
            <a:lvl3pPr marL="844083" indent="0" algn="ctr">
              <a:buNone/>
              <a:defRPr sz="1662"/>
            </a:lvl3pPr>
            <a:lvl4pPr marL="1266124" indent="0" algn="ctr">
              <a:buNone/>
              <a:defRPr sz="1477"/>
            </a:lvl4pPr>
            <a:lvl5pPr marL="1688165" indent="0" algn="ctr">
              <a:buNone/>
              <a:defRPr sz="1477"/>
            </a:lvl5pPr>
            <a:lvl6pPr marL="2110207" indent="0" algn="ctr">
              <a:buNone/>
              <a:defRPr sz="1477"/>
            </a:lvl6pPr>
            <a:lvl7pPr marL="2532248" indent="0" algn="ctr">
              <a:buNone/>
              <a:defRPr sz="1477"/>
            </a:lvl7pPr>
            <a:lvl8pPr marL="2954289" indent="0" algn="ctr">
              <a:buNone/>
              <a:defRPr sz="1477"/>
            </a:lvl8pPr>
            <a:lvl9pPr marL="3376331" indent="0" algn="ctr">
              <a:buNone/>
              <a:defRPr sz="147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243" y="939803"/>
            <a:ext cx="717611" cy="3651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1625181" y="0"/>
            <a:ext cx="236872" cy="6858000"/>
          </a:xfrm>
          <a:prstGeom prst="rect">
            <a:avLst/>
          </a:prstGeom>
          <a:solidFill>
            <a:srgbClr val="C22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522" tIns="56261" rIns="112522" bIns="56261" rtlCol="0" anchor="ctr"/>
          <a:lstStyle/>
          <a:p>
            <a:pPr algn="ctr"/>
            <a:endParaRPr sz="1662"/>
          </a:p>
        </p:txBody>
      </p:sp>
      <p:sp>
        <p:nvSpPr>
          <p:cNvPr id="14" name="Rectangle 13"/>
          <p:cNvSpPr/>
          <p:nvPr/>
        </p:nvSpPr>
        <p:spPr>
          <a:xfrm>
            <a:off x="2" y="6721476"/>
            <a:ext cx="1621537" cy="136524"/>
          </a:xfrm>
          <a:prstGeom prst="rect">
            <a:avLst/>
          </a:prstGeom>
          <a:solidFill>
            <a:srgbClr val="FFE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522" tIns="56261" rIns="112522" bIns="56261" rtlCol="0" anchor="ctr"/>
          <a:lstStyle/>
          <a:p>
            <a:pPr algn="ctr"/>
            <a:endParaRPr sz="1662"/>
          </a:p>
        </p:txBody>
      </p:sp>
      <p:sp>
        <p:nvSpPr>
          <p:cNvPr id="17" name="TextBox 16"/>
          <p:cNvSpPr txBox="1"/>
          <p:nvPr/>
        </p:nvSpPr>
        <p:spPr>
          <a:xfrm>
            <a:off x="4986059" y="270303"/>
            <a:ext cx="3526029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215" dirty="0">
                <a:solidFill>
                  <a:srgbClr val="00539B"/>
                </a:solidFill>
                <a:latin typeface="Cambria" pitchFamily="18" charset="0"/>
              </a:rPr>
              <a:t>School of Computer Science</a:t>
            </a:r>
          </a:p>
        </p:txBody>
      </p:sp>
      <p:cxnSp>
        <p:nvCxnSpPr>
          <p:cNvPr id="18" name="Straight Connector 17"/>
          <p:cNvCxnSpPr/>
          <p:nvPr/>
        </p:nvCxnSpPr>
        <p:spPr bwMode="white">
          <a:xfrm>
            <a:off x="1625179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 bwMode="white">
          <a:xfrm>
            <a:off x="0" y="6719229"/>
            <a:ext cx="1920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0498" y="-208539"/>
            <a:ext cx="1413232" cy="176654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463" y="198693"/>
            <a:ext cx="570708" cy="57641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2082883" y="0"/>
            <a:ext cx="123463" cy="6858000"/>
          </a:xfrm>
          <a:prstGeom prst="rect">
            <a:avLst/>
          </a:prstGeom>
          <a:solidFill>
            <a:srgbClr val="00539B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522" tIns="56261" rIns="112522" bIns="56261" rtlCol="0" anchor="ctr"/>
          <a:lstStyle/>
          <a:p>
            <a:pPr algn="ctr"/>
            <a:endParaRPr sz="1662"/>
          </a:p>
        </p:txBody>
      </p:sp>
    </p:spTree>
    <p:extLst>
      <p:ext uri="{BB962C8B-B14F-4D97-AF65-F5344CB8AC3E}">
        <p14:creationId xmlns:p14="http://schemas.microsoft.com/office/powerpoint/2010/main" val="2307983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6830" y="457200"/>
            <a:ext cx="3932237" cy="1600200"/>
          </a:xfrm>
        </p:spPr>
        <p:txBody>
          <a:bodyPr anchor="b"/>
          <a:lstStyle>
            <a:lvl1pPr>
              <a:defRPr lang="en-US" sz="2954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0228" y="987429"/>
            <a:ext cx="6172200" cy="4873625"/>
          </a:xfrm>
        </p:spPr>
        <p:txBody>
          <a:bodyPr anchor="t"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86830" y="2057400"/>
            <a:ext cx="3932237" cy="3811588"/>
          </a:xfrm>
        </p:spPr>
        <p:txBody>
          <a:bodyPr/>
          <a:lstStyle>
            <a:lvl1pPr marL="0" indent="0">
              <a:buNone/>
              <a:defRPr sz="1477"/>
            </a:lvl1pPr>
            <a:lvl2pPr marL="422041" indent="0">
              <a:buNone/>
              <a:defRPr sz="1292"/>
            </a:lvl2pPr>
            <a:lvl3pPr marL="844083" indent="0">
              <a:buNone/>
              <a:defRPr sz="1108"/>
            </a:lvl3pPr>
            <a:lvl4pPr marL="1266124" indent="0">
              <a:buNone/>
              <a:defRPr sz="923"/>
            </a:lvl4pPr>
            <a:lvl5pPr marL="1688165" indent="0">
              <a:buNone/>
              <a:defRPr sz="923"/>
            </a:lvl5pPr>
            <a:lvl6pPr marL="2110207" indent="0">
              <a:buNone/>
              <a:defRPr sz="923"/>
            </a:lvl6pPr>
            <a:lvl7pPr marL="2532248" indent="0">
              <a:buNone/>
              <a:defRPr sz="923"/>
            </a:lvl7pPr>
            <a:lvl8pPr marL="2954289" indent="0">
              <a:buNone/>
              <a:defRPr sz="923"/>
            </a:lvl8pPr>
            <a:lvl9pPr marL="3376331" indent="0">
              <a:buNone/>
              <a:defRPr sz="92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7446742" y="6356354"/>
            <a:ext cx="13345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66483" y="6356354"/>
            <a:ext cx="5622717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697508"/>
            <a:ext cx="55174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6618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 sz="4062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4113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>
            <a:lvl1pPr>
              <a:defRPr lang="en-US" sz="4062" b="1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71550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7F5D909-1517-4759-8EAF-A43DB646BA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446742" y="6356354"/>
            <a:ext cx="13345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652ED37-9E9D-4D9D-913D-D02E26444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356354"/>
            <a:ext cx="6050999" cy="365125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3346396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17108" y="412496"/>
            <a:ext cx="10157781" cy="5078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0" i="1">
                <a:solidFill>
                  <a:srgbClr val="6B5C54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3385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978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6485" y="365129"/>
            <a:ext cx="10087316" cy="1325563"/>
          </a:xfrm>
        </p:spPr>
        <p:txBody>
          <a:bodyPr/>
          <a:lstStyle>
            <a:lvl1pPr>
              <a:defRPr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6483" y="1825625"/>
            <a:ext cx="10087317" cy="43513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 marL="633062" indent="-211021">
              <a:buFont typeface="Euphemia" panose="020B0503040102020104" pitchFamily="34" charset="0"/>
              <a:buChar char="–"/>
              <a:defRPr>
                <a:solidFill>
                  <a:schemeClr val="tx1"/>
                </a:solidFill>
              </a:defRPr>
            </a:lvl2pPr>
            <a:lvl3pPr marL="1055103" indent="-211021">
              <a:buFont typeface="Euphemia" panose="020B0503040102020104" pitchFamily="34" charset="0"/>
              <a:buChar char="›"/>
              <a:defRPr>
                <a:solidFill>
                  <a:schemeClr val="tx1"/>
                </a:solidFill>
              </a:defRPr>
            </a:lvl3pPr>
            <a:lvl4pPr marL="1477145" indent="-211021">
              <a:buFont typeface="Euphemia" panose="020B0503040102020104" pitchFamily="34" charset="0"/>
              <a:buChar char="–"/>
              <a:defRPr>
                <a:solidFill>
                  <a:schemeClr val="tx1"/>
                </a:solidFill>
              </a:defRPr>
            </a:lvl4pPr>
            <a:lvl5pPr marL="1899186" indent="-211021">
              <a:buFont typeface="Euphemia" panose="020B0503040102020104" pitchFamily="34" charset="0"/>
              <a:buChar char="›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446742" y="6356354"/>
            <a:ext cx="13345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66483" y="6356354"/>
            <a:ext cx="5622717" cy="365125"/>
          </a:xfrm>
        </p:spPr>
        <p:txBody>
          <a:bodyPr/>
          <a:lstStyle>
            <a:lvl1pPr algn="l"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697508"/>
            <a:ext cx="55174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8011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9409" y="1709742"/>
            <a:ext cx="10028043" cy="2852737"/>
          </a:xfrm>
        </p:spPr>
        <p:txBody>
          <a:bodyPr anchor="b"/>
          <a:lstStyle>
            <a:lvl1pPr>
              <a:defRPr sz="55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9409" y="4589467"/>
            <a:ext cx="10028043" cy="1500187"/>
          </a:xfrm>
        </p:spPr>
        <p:txBody>
          <a:bodyPr/>
          <a:lstStyle>
            <a:lvl1pPr marL="0" indent="0">
              <a:buNone/>
              <a:defRPr sz="2215">
                <a:solidFill>
                  <a:schemeClr val="tx1"/>
                </a:solidFill>
              </a:defRPr>
            </a:lvl1pPr>
            <a:lvl2pPr marL="422041" indent="0">
              <a:buNone/>
              <a:defRPr sz="1846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0"/>
          </p:nvPr>
        </p:nvSpPr>
        <p:spPr>
          <a:xfrm>
            <a:off x="7446742" y="6356354"/>
            <a:ext cx="13345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9409" y="6356354"/>
            <a:ext cx="5569791" cy="36512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/>
            </a:lvl1pPr>
          </a:lstStyle>
          <a:p>
            <a:endParaRPr lang="en-GB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697508"/>
            <a:ext cx="55174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2201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4429" y="365129"/>
            <a:ext cx="10515600" cy="1325563"/>
          </a:xfrm>
        </p:spPr>
        <p:txBody>
          <a:bodyPr/>
          <a:lstStyle>
            <a:lvl1pPr>
              <a:defRPr lang="en-US" sz="4062" b="1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442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842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7446742" y="6356354"/>
            <a:ext cx="13345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66483" y="6356354"/>
            <a:ext cx="5622717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697508"/>
            <a:ext cx="55174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7241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748" y="365129"/>
            <a:ext cx="10515600" cy="1325563"/>
          </a:xfrm>
        </p:spPr>
        <p:txBody>
          <a:bodyPr/>
          <a:lstStyle>
            <a:lvl1pPr>
              <a:defRPr lang="en-US" sz="4062" b="1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379" y="1681163"/>
            <a:ext cx="10515600" cy="823912"/>
          </a:xfrm>
        </p:spPr>
        <p:txBody>
          <a:bodyPr anchor="t" anchorCtr="0"/>
          <a:lstStyle>
            <a:lvl1pPr marL="0" marR="0" indent="0" algn="l" defTabSz="844083" rtl="0" eaLnBrk="1" fontAlgn="auto" latinLnBrk="0" hangingPunct="1">
              <a:lnSpc>
                <a:spcPct val="90000"/>
              </a:lnSpc>
              <a:spcBef>
                <a:spcPts val="92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15" b="1"/>
            </a:lvl1pPr>
            <a:lvl2pPr marL="633062" marR="0" indent="-211021" algn="l" defTabSz="844083" rtl="0" eaLnBrk="1" fontAlgn="auto" latinLnBrk="0" hangingPunct="1">
              <a:lnSpc>
                <a:spcPct val="90000"/>
              </a:lnSpc>
              <a:spcBef>
                <a:spcPts val="462"/>
              </a:spcBef>
              <a:spcAft>
                <a:spcPts val="0"/>
              </a:spcAft>
              <a:buClrTx/>
              <a:buSzTx/>
              <a:buFont typeface="Euphemia" panose="020B0503040102020104" pitchFamily="34" charset="0"/>
              <a:buChar char="–"/>
              <a:tabLst/>
              <a:defRPr sz="1846" b="1"/>
            </a:lvl2pPr>
            <a:lvl3pPr marL="1055103" marR="0" indent="-211021" algn="l" defTabSz="844083" rtl="0" eaLnBrk="1" fontAlgn="auto" latinLnBrk="0" hangingPunct="1">
              <a:lnSpc>
                <a:spcPct val="90000"/>
              </a:lnSpc>
              <a:spcBef>
                <a:spcPts val="462"/>
              </a:spcBef>
              <a:spcAft>
                <a:spcPts val="0"/>
              </a:spcAft>
              <a:buClrTx/>
              <a:buSzTx/>
              <a:buFont typeface="Euphemia" panose="020B0503040102020104" pitchFamily="34" charset="0"/>
              <a:buChar char="›"/>
              <a:tabLst/>
              <a:defRPr sz="1662" b="1"/>
            </a:lvl3pPr>
            <a:lvl4pPr marL="1477145" marR="0" indent="-211021" algn="l" defTabSz="844083" rtl="0" eaLnBrk="1" fontAlgn="auto" latinLnBrk="0" hangingPunct="1">
              <a:lnSpc>
                <a:spcPct val="90000"/>
              </a:lnSpc>
              <a:spcBef>
                <a:spcPts val="462"/>
              </a:spcBef>
              <a:spcAft>
                <a:spcPts val="0"/>
              </a:spcAft>
              <a:buClrTx/>
              <a:buSzTx/>
              <a:buFont typeface="Euphemia" panose="020B0503040102020104" pitchFamily="34" charset="0"/>
              <a:buChar char="–"/>
              <a:tabLst/>
              <a:defRPr sz="1477" b="1"/>
            </a:lvl4pPr>
            <a:lvl5pPr marL="1899186" marR="0" indent="-211021" algn="l" defTabSz="844083" rtl="0" eaLnBrk="1" fontAlgn="auto" latinLnBrk="0" hangingPunct="1">
              <a:lnSpc>
                <a:spcPct val="90000"/>
              </a:lnSpc>
              <a:spcBef>
                <a:spcPts val="462"/>
              </a:spcBef>
              <a:spcAft>
                <a:spcPts val="0"/>
              </a:spcAft>
              <a:buClrTx/>
              <a:buSzTx/>
              <a:buFont typeface="Euphemia" panose="020B0503040102020104" pitchFamily="34" charset="0"/>
              <a:buChar char="›"/>
              <a:tabLst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marL="211021" marR="0" lvl="0" indent="-211021" algn="l" defTabSz="844083" rtl="0" eaLnBrk="1" fontAlgn="auto" latinLnBrk="0" hangingPunct="1">
              <a:lnSpc>
                <a:spcPct val="90000"/>
              </a:lnSpc>
              <a:spcBef>
                <a:spcPts val="92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585" b="0" i="0" u="none" strike="noStrike" kern="1200" cap="none" spc="0" normalizeH="0" baseline="0" noProof="0">
                <a:ln>
                  <a:noFill/>
                </a:ln>
                <a:solidFill>
                  <a:srgbClr val="00284C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211021" marR="0" lvl="1" indent="-211021" algn="l" defTabSz="844083" rtl="0" eaLnBrk="1" fontAlgn="auto" latinLnBrk="0" hangingPunct="1">
              <a:lnSpc>
                <a:spcPct val="90000"/>
              </a:lnSpc>
              <a:spcBef>
                <a:spcPts val="92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585" b="0" i="0" u="none" strike="noStrike" kern="1200" cap="none" spc="0" normalizeH="0" baseline="0" noProof="0">
                <a:ln>
                  <a:noFill/>
                </a:ln>
                <a:solidFill>
                  <a:srgbClr val="00284C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211021" marR="0" lvl="2" indent="-211021" algn="l" defTabSz="844083" rtl="0" eaLnBrk="1" fontAlgn="auto" latinLnBrk="0" hangingPunct="1">
              <a:lnSpc>
                <a:spcPct val="90000"/>
              </a:lnSpc>
              <a:spcBef>
                <a:spcPts val="92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585" b="0" i="0" u="none" strike="noStrike" kern="1200" cap="none" spc="0" normalizeH="0" baseline="0" noProof="0">
                <a:ln>
                  <a:noFill/>
                </a:ln>
                <a:solidFill>
                  <a:srgbClr val="00284C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211021" marR="0" lvl="3" indent="-211021" algn="l" defTabSz="844083" rtl="0" eaLnBrk="1" fontAlgn="auto" latinLnBrk="0" hangingPunct="1">
              <a:lnSpc>
                <a:spcPct val="90000"/>
              </a:lnSpc>
              <a:spcBef>
                <a:spcPts val="92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585" b="0" i="0" u="none" strike="noStrike" kern="1200" cap="none" spc="0" normalizeH="0" baseline="0" noProof="0">
                <a:ln>
                  <a:noFill/>
                </a:ln>
                <a:solidFill>
                  <a:srgbClr val="00284C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211021" marR="0" lvl="4" indent="-211021" algn="l" defTabSz="844083" rtl="0" eaLnBrk="1" fontAlgn="auto" latinLnBrk="0" hangingPunct="1">
              <a:lnSpc>
                <a:spcPct val="90000"/>
              </a:lnSpc>
              <a:spcBef>
                <a:spcPts val="92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585" b="0" i="0" u="none" strike="noStrike" kern="1200" cap="none" spc="0" normalizeH="0" baseline="0" noProof="0">
                <a:ln>
                  <a:noFill/>
                </a:ln>
                <a:solidFill>
                  <a:srgbClr val="00284C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US" sz="1662" b="0" i="0" u="none" strike="noStrike" kern="1200" cap="none" spc="0" normalizeH="0" baseline="0" noProof="0" dirty="0">
              <a:ln>
                <a:noFill/>
              </a:ln>
              <a:solidFill>
                <a:srgbClr val="00284C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7837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1079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7446742" y="6356354"/>
            <a:ext cx="13345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66483" y="6356354"/>
            <a:ext cx="5622717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697508"/>
            <a:ext cx="55174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68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748" y="365129"/>
            <a:ext cx="10515600" cy="1325563"/>
          </a:xfrm>
        </p:spPr>
        <p:txBody>
          <a:bodyPr/>
          <a:lstStyle>
            <a:lvl1pPr>
              <a:defRPr lang="en-US" sz="4062" b="1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379" y="1681163"/>
            <a:ext cx="5157787" cy="823912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7837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10791" y="1681163"/>
            <a:ext cx="5183188" cy="823912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1079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7446742" y="6356354"/>
            <a:ext cx="13345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66483" y="6356354"/>
            <a:ext cx="5622717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697508"/>
            <a:ext cx="55174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537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6800" y="365129"/>
            <a:ext cx="10515600" cy="1325563"/>
          </a:xfrm>
        </p:spPr>
        <p:txBody>
          <a:bodyPr/>
          <a:lstStyle>
            <a:lvl1pPr>
              <a:defRPr lang="en-US" sz="4062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7446742" y="6356354"/>
            <a:ext cx="13345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66483" y="6356354"/>
            <a:ext cx="5622717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697508"/>
            <a:ext cx="55174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9156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7446742" y="6356354"/>
            <a:ext cx="13345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66483" y="6356354"/>
            <a:ext cx="5622717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697508"/>
            <a:ext cx="55174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15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6830" y="457200"/>
            <a:ext cx="3932237" cy="1600200"/>
          </a:xfrm>
        </p:spPr>
        <p:txBody>
          <a:bodyPr anchor="b">
            <a:normAutofit/>
          </a:bodyPr>
          <a:lstStyle>
            <a:lvl1pPr>
              <a:defRPr lang="en-US" sz="2954" b="1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0228" y="987429"/>
            <a:ext cx="6172200" cy="4873625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86830" y="2057400"/>
            <a:ext cx="3932237" cy="3811588"/>
          </a:xfrm>
        </p:spPr>
        <p:txBody>
          <a:bodyPr/>
          <a:lstStyle>
            <a:lvl1pPr marL="0" indent="0">
              <a:buNone/>
              <a:defRPr sz="1477"/>
            </a:lvl1pPr>
            <a:lvl2pPr marL="422041" indent="0">
              <a:buNone/>
              <a:defRPr sz="1292"/>
            </a:lvl2pPr>
            <a:lvl3pPr marL="844083" indent="0">
              <a:buNone/>
              <a:defRPr sz="1108"/>
            </a:lvl3pPr>
            <a:lvl4pPr marL="1266124" indent="0">
              <a:buNone/>
              <a:defRPr sz="923"/>
            </a:lvl4pPr>
            <a:lvl5pPr marL="1688165" indent="0">
              <a:buNone/>
              <a:defRPr sz="923"/>
            </a:lvl5pPr>
            <a:lvl6pPr marL="2110207" indent="0">
              <a:buNone/>
              <a:defRPr sz="923"/>
            </a:lvl6pPr>
            <a:lvl7pPr marL="2532248" indent="0">
              <a:buNone/>
              <a:defRPr sz="923"/>
            </a:lvl7pPr>
            <a:lvl8pPr marL="2954289" indent="0">
              <a:buNone/>
              <a:defRPr sz="923"/>
            </a:lvl8pPr>
            <a:lvl9pPr marL="3376331" indent="0">
              <a:buNone/>
              <a:defRPr sz="92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7446742" y="6356354"/>
            <a:ext cx="13345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66483" y="6356354"/>
            <a:ext cx="5622717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0" y="697508"/>
            <a:ext cx="55174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1744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" y="0"/>
            <a:ext cx="584292" cy="6858000"/>
          </a:xfrm>
          <a:prstGeom prst="rect">
            <a:avLst/>
          </a:prstGeom>
          <a:solidFill>
            <a:srgbClr val="0053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522" tIns="56261" rIns="112522" bIns="56261" rtlCol="0" anchor="ctr"/>
          <a:lstStyle/>
          <a:p>
            <a:pPr algn="ctr"/>
            <a:endParaRPr sz="1662"/>
          </a:p>
        </p:txBody>
      </p:sp>
      <p:sp>
        <p:nvSpPr>
          <p:cNvPr id="10" name="Rectangle 9"/>
          <p:cNvSpPr/>
          <p:nvPr/>
        </p:nvSpPr>
        <p:spPr>
          <a:xfrm>
            <a:off x="2" y="6721476"/>
            <a:ext cx="735452" cy="136524"/>
          </a:xfrm>
          <a:prstGeom prst="rect">
            <a:avLst/>
          </a:prstGeom>
          <a:solidFill>
            <a:srgbClr val="FFE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522" tIns="56261" rIns="112522" bIns="56261" rtlCol="0" anchor="ctr"/>
          <a:lstStyle/>
          <a:p>
            <a:pPr algn="ctr"/>
            <a:endParaRPr sz="1662"/>
          </a:p>
        </p:txBody>
      </p:sp>
      <p:sp>
        <p:nvSpPr>
          <p:cNvPr id="9" name="Rectangle 8"/>
          <p:cNvSpPr/>
          <p:nvPr/>
        </p:nvSpPr>
        <p:spPr>
          <a:xfrm>
            <a:off x="584296" y="0"/>
            <a:ext cx="151157" cy="6858000"/>
          </a:xfrm>
          <a:prstGeom prst="rect">
            <a:avLst/>
          </a:prstGeom>
          <a:solidFill>
            <a:srgbClr val="C22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522" tIns="56261" rIns="112522" bIns="56261" rtlCol="0" anchor="ctr"/>
          <a:lstStyle/>
          <a:p>
            <a:pPr algn="ctr"/>
            <a:endParaRPr sz="1662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44800" y="6356354"/>
            <a:ext cx="133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1" y="6356354"/>
            <a:ext cx="6049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0" y="698401"/>
            <a:ext cx="58429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591179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0" y="6719229"/>
            <a:ext cx="768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2082883" y="0"/>
            <a:ext cx="123463" cy="6858000"/>
          </a:xfrm>
          <a:prstGeom prst="rect">
            <a:avLst/>
          </a:prstGeom>
          <a:solidFill>
            <a:srgbClr val="00539B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2522" tIns="56261" rIns="112522" bIns="56261" rtlCol="0" anchor="ctr"/>
          <a:lstStyle/>
          <a:p>
            <a:pPr algn="ctr"/>
            <a:endParaRPr sz="1662"/>
          </a:p>
        </p:txBody>
      </p:sp>
      <p:sp>
        <p:nvSpPr>
          <p:cNvPr id="14" name="TextBox 13"/>
          <p:cNvSpPr txBox="1"/>
          <p:nvPr/>
        </p:nvSpPr>
        <p:spPr>
          <a:xfrm>
            <a:off x="8688652" y="6429354"/>
            <a:ext cx="3031664" cy="262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8" kern="1200" dirty="0">
                <a:solidFill>
                  <a:srgbClr val="00539B"/>
                </a:solidFill>
                <a:latin typeface="Cambria" pitchFamily="18" charset="0"/>
                <a:ea typeface="+mn-ea"/>
                <a:cs typeface="+mn-cs"/>
              </a:rPr>
              <a:t>© </a:t>
            </a:r>
            <a:r>
              <a:rPr lang="en-GB" sz="1108" dirty="0">
                <a:solidFill>
                  <a:srgbClr val="00539B"/>
                </a:solidFill>
                <a:latin typeface="Cambria" pitchFamily="18" charset="0"/>
              </a:rPr>
              <a:t>School of Computer Science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3251" y="6418575"/>
            <a:ext cx="295116" cy="2992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726" y="-112131"/>
            <a:ext cx="989262" cy="114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27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</p:sldLayoutIdLst>
  <p:hf hdr="0" ftr="0" dt="0"/>
  <p:txStyles>
    <p:titleStyle>
      <a:lvl1pPr algn="l" defTabSz="844083" rtl="0" eaLnBrk="1" latinLnBrk="0" hangingPunct="1">
        <a:lnSpc>
          <a:spcPct val="90000"/>
        </a:lnSpc>
        <a:spcBef>
          <a:spcPct val="0"/>
        </a:spcBef>
        <a:buNone/>
        <a:defRPr lang="en-US" sz="4062" b="1" kern="1200" dirty="0" smtClean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11021" indent="-211021" algn="l" defTabSz="844083" rtl="0" eaLnBrk="1" latinLnBrk="0" hangingPunct="1">
        <a:lnSpc>
          <a:spcPct val="90000"/>
        </a:lnSpc>
        <a:spcBef>
          <a:spcPts val="923"/>
        </a:spcBef>
        <a:buFont typeface="Arial" panose="020B0604020202020204" pitchFamily="34" charset="0"/>
        <a:buChar char="•"/>
        <a:defRPr sz="2585" kern="1200">
          <a:solidFill>
            <a:schemeClr val="tx1"/>
          </a:solidFill>
          <a:latin typeface="+mn-lt"/>
          <a:ea typeface="+mn-ea"/>
          <a:cs typeface="+mn-cs"/>
        </a:defRPr>
      </a:lvl1pPr>
      <a:lvl2pPr marL="633062" indent="-211021" algn="l" defTabSz="844083" rtl="0" eaLnBrk="1" latinLnBrk="0" hangingPunct="1">
        <a:lnSpc>
          <a:spcPct val="90000"/>
        </a:lnSpc>
        <a:spcBef>
          <a:spcPts val="462"/>
        </a:spcBef>
        <a:buFont typeface="Euphemia" panose="020B0503040102020104" pitchFamily="34" charset="0"/>
        <a:buChar char="–"/>
        <a:defRPr sz="2215" kern="1200">
          <a:solidFill>
            <a:schemeClr val="tx1"/>
          </a:solidFill>
          <a:latin typeface="+mn-lt"/>
          <a:ea typeface="+mn-ea"/>
          <a:cs typeface="+mn-cs"/>
        </a:defRPr>
      </a:lvl2pPr>
      <a:lvl3pPr marL="1055103" indent="-211021" algn="l" defTabSz="844083" rtl="0" eaLnBrk="1" latinLnBrk="0" hangingPunct="1">
        <a:lnSpc>
          <a:spcPct val="90000"/>
        </a:lnSpc>
        <a:spcBef>
          <a:spcPts val="462"/>
        </a:spcBef>
        <a:buFont typeface="Euphemia" panose="020B0503040102020104" pitchFamily="34" charset="0"/>
        <a:buChar char="›"/>
        <a:defRPr sz="1846" kern="1200">
          <a:solidFill>
            <a:schemeClr val="tx1"/>
          </a:solidFill>
          <a:latin typeface="+mn-lt"/>
          <a:ea typeface="+mn-ea"/>
          <a:cs typeface="+mn-cs"/>
        </a:defRPr>
      </a:lvl3pPr>
      <a:lvl4pPr marL="1477145" indent="-211021" algn="l" defTabSz="844083" rtl="0" eaLnBrk="1" latinLnBrk="0" hangingPunct="1">
        <a:lnSpc>
          <a:spcPct val="90000"/>
        </a:lnSpc>
        <a:spcBef>
          <a:spcPts val="462"/>
        </a:spcBef>
        <a:buFont typeface="Euphemia" panose="020B0503040102020104" pitchFamily="34" charset="0"/>
        <a:buChar char="–"/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899186" indent="-211021" algn="l" defTabSz="844083" rtl="0" eaLnBrk="1" latinLnBrk="0" hangingPunct="1">
        <a:lnSpc>
          <a:spcPct val="90000"/>
        </a:lnSpc>
        <a:spcBef>
          <a:spcPts val="462"/>
        </a:spcBef>
        <a:buFont typeface="Euphemia" panose="020B0503040102020104" pitchFamily="34" charset="0"/>
        <a:buChar char="›"/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321227" indent="-211021" algn="l" defTabSz="844083" rtl="0" eaLnBrk="1" latinLnBrk="0" hangingPunct="1">
        <a:lnSpc>
          <a:spcPct val="90000"/>
        </a:lnSpc>
        <a:spcBef>
          <a:spcPts val="462"/>
        </a:spcBef>
        <a:buFont typeface="Arial" panose="020B0604020202020204" pitchFamily="34" charset="0"/>
        <a:buChar char="•"/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lnSpc>
          <a:spcPct val="90000"/>
        </a:lnSpc>
        <a:spcBef>
          <a:spcPts val="462"/>
        </a:spcBef>
        <a:buFont typeface="Arial" panose="020B0604020202020204" pitchFamily="34" charset="0"/>
        <a:buChar char="•"/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lnSpc>
          <a:spcPct val="90000"/>
        </a:lnSpc>
        <a:spcBef>
          <a:spcPts val="462"/>
        </a:spcBef>
        <a:buFont typeface="Arial" panose="020B0604020202020204" pitchFamily="34" charset="0"/>
        <a:buChar char="•"/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lnSpc>
          <a:spcPct val="90000"/>
        </a:lnSpc>
        <a:spcBef>
          <a:spcPts val="462"/>
        </a:spcBef>
        <a:buFont typeface="Arial" panose="020B0604020202020204" pitchFamily="34" charset="0"/>
        <a:buChar char="•"/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>
            <a:spLocks noGrp="1"/>
          </p:cNvSpPr>
          <p:nvPr>
            <p:ph type="ctrTitle"/>
          </p:nvPr>
        </p:nvSpPr>
        <p:spPr>
          <a:xfrm>
            <a:off x="2774950" y="1962745"/>
            <a:ext cx="8502650" cy="1547218"/>
          </a:xfrm>
        </p:spPr>
        <p:txBody>
          <a:bodyPr vert="horz" wrap="square" lIns="0" tIns="12700" rIns="0" bIns="0" rtlCol="0">
            <a:spAutoFit/>
          </a:bodyPr>
          <a:lstStyle/>
          <a:p>
            <a:r>
              <a:rPr lang="en-GB" dirty="0"/>
              <a:t>CS5031 Assignment3 </a:t>
            </a:r>
            <a:br>
              <a:rPr lang="en-GB" dirty="0"/>
            </a:br>
            <a:r>
              <a:rPr lang="en-GB" dirty="0"/>
              <a:t>Group 7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3FEE4B7E-86A8-4F6F-AEC9-A8A04BFEA1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74730" y="3602038"/>
            <a:ext cx="8502868" cy="1655762"/>
          </a:xfrm>
        </p:spPr>
        <p:txBody>
          <a:bodyPr/>
          <a:lstStyle/>
          <a:p>
            <a:endParaRPr lang="en-GB" dirty="0"/>
          </a:p>
          <a:p>
            <a:r>
              <a:rPr lang="en-GB" dirty="0" err="1"/>
              <a:t>Honglin</a:t>
            </a:r>
            <a:r>
              <a:rPr lang="en-GB" dirty="0"/>
              <a:t> Zhang		</a:t>
            </a:r>
            <a:r>
              <a:rPr lang="en-GB" dirty="0" err="1"/>
              <a:t>Jiaxin</a:t>
            </a:r>
            <a:r>
              <a:rPr lang="en-GB" dirty="0"/>
              <a:t> Wang		</a:t>
            </a:r>
            <a:r>
              <a:rPr lang="en-GB" dirty="0" err="1"/>
              <a:t>Xinya</a:t>
            </a:r>
            <a:r>
              <a:rPr lang="en-GB" dirty="0"/>
              <a:t> Gong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AD5ED-ECD9-226F-54ED-9124B015E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estimate for each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B1676-DA40-9318-BA80-BBB2FA530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GUI: 7 days</a:t>
            </a:r>
          </a:p>
          <a:p>
            <a:r>
              <a:rPr lang="en-US" dirty="0"/>
              <a:t>Controller: 2 days</a:t>
            </a:r>
          </a:p>
          <a:p>
            <a:r>
              <a:rPr lang="en-US" dirty="0"/>
              <a:t>Terminal: 2 days</a:t>
            </a:r>
          </a:p>
          <a:p>
            <a:r>
              <a:rPr lang="en-US" dirty="0"/>
              <a:t>Service + Mapper: 4 days</a:t>
            </a:r>
          </a:p>
          <a:p>
            <a:r>
              <a:rPr lang="en-US" dirty="0"/>
              <a:t>Report: 3 days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7B9D75-9781-0FAB-AFB2-B3EACFE3A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981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9409" y="3782457"/>
            <a:ext cx="10028043" cy="780022"/>
          </a:xfrm>
        </p:spPr>
        <p:txBody>
          <a:bodyPr vert="horz" wrap="square" lIns="0" tIns="12700" rIns="0" bIns="0" rtlCol="0">
            <a:spAutoFit/>
          </a:bodyPr>
          <a:lstStyle/>
          <a:p>
            <a:r>
              <a:rPr lang="en-GB" dirty="0"/>
              <a:t>Estate Agency System</a:t>
            </a:r>
            <a:endParaRPr lang="en-GB" i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6DD913-0361-49BA-B54D-58A54065AC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i="1" dirty="0"/>
              <a:t>Multi-user online house sale management system</a:t>
            </a:r>
            <a:endParaRPr lang="en-GB" dirty="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19409" y="753969"/>
            <a:ext cx="3194304" cy="213055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50909" y="861226"/>
            <a:ext cx="4896543" cy="1916038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E9F70E-A58D-485B-AEAF-C91B5489E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2</a:t>
            </a:fld>
            <a:endParaRPr 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485" y="740203"/>
            <a:ext cx="10087316" cy="575414"/>
          </a:xfrm>
        </p:spPr>
        <p:txBody>
          <a:bodyPr vert="horz" wrap="square" lIns="0" tIns="12700" rIns="0" bIns="0" rtlCol="0">
            <a:spAutoFit/>
          </a:bodyPr>
          <a:lstStyle/>
          <a:p>
            <a:r>
              <a:rPr lang="en-GB" dirty="0"/>
              <a:t>Data structure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2FDD64-80FE-4AFE-BBC9-BBA8EA209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3164" y="1504308"/>
            <a:ext cx="4682835" cy="4524315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Ø"/>
            </a:pPr>
            <a:r>
              <a:rPr lang="en-GB" sz="2000" b="1" dirty="0"/>
              <a:t>User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800" dirty="0" err="1"/>
              <a:t>ser_id</a:t>
            </a:r>
            <a:r>
              <a:rPr lang="en-GB" sz="1800" dirty="0"/>
              <a:t> (</a:t>
            </a:r>
            <a:r>
              <a:rPr lang="en-GB" sz="1800" dirty="0" err="1"/>
              <a:t>p_key</a:t>
            </a:r>
            <a:r>
              <a:rPr lang="en-GB" sz="1800" dirty="0"/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800" dirty="0" err="1"/>
              <a:t>user_name</a:t>
            </a:r>
            <a:endParaRPr lang="en-GB" sz="1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800" dirty="0" err="1"/>
              <a:t>user_phone</a:t>
            </a:r>
            <a:endParaRPr lang="en-GB" sz="1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800" dirty="0" err="1"/>
              <a:t>user_email</a:t>
            </a:r>
            <a:endParaRPr lang="en-GB" sz="1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800" dirty="0" err="1"/>
              <a:t>user_address</a:t>
            </a:r>
            <a:endParaRPr lang="en-GB" sz="1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800" dirty="0" err="1"/>
              <a:t>user_position</a:t>
            </a:r>
            <a:r>
              <a:rPr lang="en-GB" sz="1800" dirty="0"/>
              <a:t>(admin, manager, customer)</a:t>
            </a:r>
          </a:p>
          <a:p>
            <a:pPr>
              <a:buFont typeface="Wingdings" pitchFamily="2" charset="2"/>
              <a:buChar char="Ø"/>
            </a:pPr>
            <a:endParaRPr lang="en-GB" sz="2000" dirty="0"/>
          </a:p>
          <a:p>
            <a:pPr>
              <a:buFont typeface="Wingdings" pitchFamily="2" charset="2"/>
              <a:buChar char="Ø"/>
            </a:pPr>
            <a:r>
              <a:rPr lang="en-GB" sz="2000" b="1" dirty="0"/>
              <a:t>Permission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800" dirty="0" err="1"/>
              <a:t>permission_id</a:t>
            </a:r>
            <a:endParaRPr lang="en-GB" sz="1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800" dirty="0" err="1"/>
              <a:t>permission_url</a:t>
            </a:r>
            <a:endParaRPr lang="en-GB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35385E-8E76-4A81-8787-E25A59E04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97508"/>
            <a:ext cx="551747" cy="365125"/>
          </a:xfrm>
        </p:spPr>
        <p:txBody>
          <a:bodyPr/>
          <a:lstStyle/>
          <a:p>
            <a:fld id="{B6F15528-21DE-4FAA-801E-634DDDAF4B2B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100CE4-4F30-5AA8-AF78-578D2A71279B}"/>
              </a:ext>
            </a:extLst>
          </p:cNvPr>
          <p:cNvSpPr txBox="1"/>
          <p:nvPr/>
        </p:nvSpPr>
        <p:spPr>
          <a:xfrm>
            <a:off x="6964246" y="1350253"/>
            <a:ext cx="4354919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879" indent="-342900" defTabSz="844083">
              <a:lnSpc>
                <a:spcPct val="90000"/>
              </a:lnSpc>
              <a:buFont typeface="Wingdings" pitchFamily="2" charset="2"/>
              <a:buChar char="Ø"/>
            </a:pPr>
            <a:r>
              <a:rPr lang="en-GB" sz="2000" b="1" dirty="0"/>
              <a:t>Building</a:t>
            </a:r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building_id</a:t>
            </a:r>
            <a:r>
              <a:rPr lang="en-GB" dirty="0"/>
              <a:t> (</a:t>
            </a:r>
            <a:r>
              <a:rPr lang="en-GB" dirty="0" err="1"/>
              <a:t>p_key</a:t>
            </a:r>
            <a:r>
              <a:rPr lang="en-GB" dirty="0"/>
              <a:t>)</a:t>
            </a:r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building_name</a:t>
            </a:r>
            <a:endParaRPr lang="en-GB" dirty="0"/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building_address</a:t>
            </a:r>
            <a:endParaRPr lang="en-GB" dirty="0"/>
          </a:p>
          <a:p>
            <a:endParaRPr lang="en-GB" dirty="0"/>
          </a:p>
          <a:p>
            <a:pPr marL="131879" indent="-342900" defTabSz="844083">
              <a:lnSpc>
                <a:spcPct val="90000"/>
              </a:lnSpc>
              <a:buFont typeface="Wingdings" pitchFamily="2" charset="2"/>
              <a:buChar char="Ø"/>
            </a:pPr>
            <a:r>
              <a:rPr lang="en-GB" sz="2000" b="1" dirty="0"/>
              <a:t>Flat</a:t>
            </a:r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flat_id</a:t>
            </a:r>
            <a:r>
              <a:rPr lang="en-GB" dirty="0"/>
              <a:t> (</a:t>
            </a:r>
            <a:r>
              <a:rPr lang="en-GB" dirty="0" err="1"/>
              <a:t>p_key</a:t>
            </a:r>
            <a:r>
              <a:rPr lang="en-GB" dirty="0"/>
              <a:t>)</a:t>
            </a:r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building_id</a:t>
            </a:r>
            <a:r>
              <a:rPr lang="en-GB" dirty="0"/>
              <a:t> (</a:t>
            </a:r>
            <a:r>
              <a:rPr lang="en-GB" dirty="0" err="1"/>
              <a:t>p_key</a:t>
            </a:r>
            <a:r>
              <a:rPr lang="en-GB" dirty="0"/>
              <a:t>, </a:t>
            </a:r>
            <a:r>
              <a:rPr lang="en-GB" dirty="0" err="1"/>
              <a:t>f_key</a:t>
            </a:r>
            <a:r>
              <a:rPr lang="en-GB" dirty="0"/>
              <a:t>)</a:t>
            </a:r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flat_name</a:t>
            </a:r>
            <a:endParaRPr lang="en-GB" dirty="0"/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user_id</a:t>
            </a:r>
            <a:r>
              <a:rPr lang="en-GB" dirty="0"/>
              <a:t> (</a:t>
            </a:r>
            <a:r>
              <a:rPr lang="en-GB" dirty="0" err="1"/>
              <a:t>f_key</a:t>
            </a:r>
            <a:r>
              <a:rPr lang="en-GB" dirty="0"/>
              <a:t>)</a:t>
            </a:r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flat_area</a:t>
            </a:r>
            <a:endParaRPr lang="en-GB" dirty="0"/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flat_sold_out_date</a:t>
            </a:r>
            <a:endParaRPr lang="en-GB" dirty="0"/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flat_price</a:t>
            </a:r>
            <a:endParaRPr lang="en-GB" dirty="0"/>
          </a:p>
          <a:p>
            <a:endParaRPr lang="en-GB" dirty="0"/>
          </a:p>
          <a:p>
            <a:pPr marL="131879" lvl="1" indent="-342900" defTabSz="844083">
              <a:lnSpc>
                <a:spcPct val="90000"/>
              </a:lnSpc>
              <a:buFont typeface="Wingdings" pitchFamily="2" charset="2"/>
              <a:buChar char="Ø"/>
            </a:pPr>
            <a:r>
              <a:rPr lang="en-GB" sz="2000" b="1" dirty="0" err="1"/>
              <a:t>User_Permission</a:t>
            </a:r>
            <a:endParaRPr lang="en-GB" sz="2000" b="1" dirty="0"/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user_id</a:t>
            </a:r>
            <a:endParaRPr lang="en-GB" dirty="0"/>
          </a:p>
          <a:p>
            <a:pPr marL="531929" lvl="1" indent="-285750" defTabSz="844083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peimission_id</a:t>
            </a:r>
            <a:endParaRPr lang="en-GB" dirty="0"/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485" y="740203"/>
            <a:ext cx="10087316" cy="575414"/>
          </a:xfrm>
        </p:spPr>
        <p:txBody>
          <a:bodyPr vert="horz" wrap="square" lIns="0" tIns="12700" rIns="0" bIns="0" rtlCol="0">
            <a:spAutoFit/>
          </a:bodyPr>
          <a:lstStyle/>
          <a:p>
            <a:r>
              <a:rPr lang="en-GB" dirty="0"/>
              <a:t>Technologies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8BB7200-7E18-42A9-8B4D-68209F680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6485" y="1315617"/>
            <a:ext cx="10210801" cy="4501603"/>
          </a:xfrm>
        </p:spPr>
        <p:txBody>
          <a:bodyPr>
            <a:noAutofit/>
          </a:bodyPr>
          <a:lstStyle/>
          <a:p>
            <a:r>
              <a:rPr lang="en-GB" sz="2400" b="1" dirty="0"/>
              <a:t>Front-end</a:t>
            </a:r>
          </a:p>
          <a:p>
            <a:pPr lvl="1"/>
            <a:r>
              <a:rPr lang="en-GB" sz="2000" dirty="0"/>
              <a:t>GUI Client</a:t>
            </a:r>
          </a:p>
          <a:p>
            <a:pPr lvl="2"/>
            <a:r>
              <a:rPr lang="en-GB" sz="1800" dirty="0"/>
              <a:t>React + UI framework</a:t>
            </a:r>
            <a:r>
              <a:rPr lang="en-GB" sz="1800" dirty="0">
                <a:hlinkClick r:id="" action="ppaction://hlinkshowjump?jump=nextslide"/>
              </a:rPr>
              <a:t> </a:t>
            </a:r>
            <a:endParaRPr lang="en-GB" sz="1800" dirty="0"/>
          </a:p>
          <a:p>
            <a:pPr lvl="2"/>
            <a:r>
              <a:rPr lang="en-GB" sz="1800" dirty="0" err="1"/>
              <a:t>Axios</a:t>
            </a:r>
            <a:r>
              <a:rPr lang="en-GB" sz="1800" dirty="0"/>
              <a:t> (an Ajax framework supported in React)</a:t>
            </a:r>
          </a:p>
          <a:p>
            <a:pPr lvl="1"/>
            <a:r>
              <a:rPr lang="en-GB" sz="2000" dirty="0"/>
              <a:t>Terminal Client</a:t>
            </a:r>
          </a:p>
          <a:p>
            <a:pPr marL="422041" lvl="1" indent="0">
              <a:buNone/>
            </a:pPr>
            <a:endParaRPr lang="en-GB" sz="2000" dirty="0"/>
          </a:p>
          <a:p>
            <a:r>
              <a:rPr lang="en-GB" sz="2400" b="1" dirty="0"/>
              <a:t>Back-end</a:t>
            </a:r>
          </a:p>
          <a:p>
            <a:pPr lvl="1"/>
            <a:r>
              <a:rPr lang="en-GB" sz="2000" dirty="0"/>
              <a:t>Spring Boot </a:t>
            </a:r>
          </a:p>
          <a:p>
            <a:pPr lvl="1"/>
            <a:r>
              <a:rPr lang="en-GB" sz="2000" dirty="0"/>
              <a:t>Maven</a:t>
            </a:r>
          </a:p>
          <a:p>
            <a:pPr lvl="1"/>
            <a:r>
              <a:rPr lang="en-GB" sz="2000" dirty="0"/>
              <a:t>Swagger + Postman</a:t>
            </a:r>
          </a:p>
          <a:p>
            <a:pPr lvl="1"/>
            <a:r>
              <a:rPr lang="en-GB" sz="2000" dirty="0"/>
              <a:t>Spring Security (Authentication</a:t>
            </a:r>
            <a:r>
              <a:rPr lang="zh-CN" altLang="en-US" sz="2000" dirty="0"/>
              <a:t> </a:t>
            </a:r>
            <a:r>
              <a:rPr lang="en-US" altLang="zh-CN" sz="2000" dirty="0"/>
              <a:t>and Authorization</a:t>
            </a:r>
            <a:r>
              <a:rPr lang="en-GB" sz="2000" dirty="0"/>
              <a:t>)</a:t>
            </a:r>
          </a:p>
          <a:p>
            <a:pPr lvl="1"/>
            <a:r>
              <a:rPr lang="en-GB" sz="2000" dirty="0"/>
              <a:t>MySQL (structured database, storing data) + </a:t>
            </a:r>
            <a:r>
              <a:rPr lang="en-GB" sz="2000" dirty="0" err="1"/>
              <a:t>MybatisPlus</a:t>
            </a:r>
            <a:endParaRPr lang="en-GB" sz="2000" dirty="0"/>
          </a:p>
          <a:p>
            <a:pPr lvl="1"/>
            <a:r>
              <a:rPr lang="en-GB" sz="2000" dirty="0"/>
              <a:t>Redis(key-value database, storing token)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5B2CC7B9-3A68-4ED6-B6DA-A51AA800B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97508"/>
            <a:ext cx="551747" cy="365125"/>
          </a:xfrm>
        </p:spPr>
        <p:txBody>
          <a:bodyPr/>
          <a:lstStyle/>
          <a:p>
            <a:fld id="{B6F15528-21DE-4FAA-801E-634DDDAF4B2B}" type="slidenum">
              <a:rPr lang="en-GB" smtClean="0"/>
              <a:pPr/>
              <a:t>4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CC767-E4D2-4944-A1DC-53EBDB304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Developing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B2210-E34B-C54A-8596-F63555F8A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b="1" dirty="0"/>
              <a:t>Design Pattern</a:t>
            </a:r>
          </a:p>
          <a:p>
            <a:pPr lvl="1"/>
            <a:r>
              <a:rPr lang="en-GB" sz="2000" dirty="0"/>
              <a:t>MVC: Model + View(GUI + Terminal) + Controller</a:t>
            </a:r>
            <a:endParaRPr lang="en-GB" sz="1600" dirty="0"/>
          </a:p>
          <a:p>
            <a:r>
              <a:rPr lang="en-GB" sz="2400" b="1" dirty="0"/>
              <a:t>Model</a:t>
            </a:r>
          </a:p>
          <a:p>
            <a:pPr lvl="1"/>
            <a:r>
              <a:rPr lang="en-GB" sz="2000" dirty="0"/>
              <a:t>Service</a:t>
            </a:r>
          </a:p>
          <a:p>
            <a:pPr lvl="1"/>
            <a:r>
              <a:rPr lang="en-GB" sz="2000" dirty="0"/>
              <a:t>Model </a:t>
            </a:r>
          </a:p>
          <a:p>
            <a:pPr lvl="2"/>
            <a:r>
              <a:rPr lang="en-GB" sz="1600" dirty="0"/>
              <a:t>Entity</a:t>
            </a:r>
          </a:p>
          <a:p>
            <a:pPr lvl="2"/>
            <a:r>
              <a:rPr lang="en-GB" sz="1600" dirty="0"/>
              <a:t>Mapper</a:t>
            </a:r>
            <a:endParaRPr lang="en-GB" sz="600" dirty="0"/>
          </a:p>
          <a:p>
            <a:r>
              <a:rPr lang="en-GB" sz="2400" b="1" dirty="0"/>
              <a:t>System Architecture</a:t>
            </a:r>
          </a:p>
          <a:p>
            <a:pPr lvl="1"/>
            <a:r>
              <a:rPr lang="en-GB" sz="2000" dirty="0"/>
              <a:t>1. GUI -&gt; Controller -&gt; Service(Logic) -&gt; Mapper -&gt; Entity</a:t>
            </a:r>
          </a:p>
          <a:p>
            <a:pPr lvl="1"/>
            <a:r>
              <a:rPr lang="en-GB" sz="2000" dirty="0"/>
              <a:t>2. Terminal -&gt; Service(logic) -&gt; Mapper -&gt; Entity (First developing way)</a:t>
            </a:r>
          </a:p>
          <a:p>
            <a:pPr lvl="1"/>
            <a:r>
              <a:rPr lang="en-GB" sz="2000" dirty="0"/>
              <a:t>2. Terminal -&gt; Controller -&gt; Service(logic) -&gt; Mapper -&gt; Entity (Second developing way)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28E0C0-ED9B-41F4-A1D0-5E6F28159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794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CC767-E4D2-4944-A1DC-53EBDB304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Developing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B2210-E34B-C54A-8596-F63555F8A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altLang="zh-CN" sz="2400" b="1" dirty="0"/>
              <a:t>Task Assignment</a:t>
            </a:r>
            <a:r>
              <a:rPr lang="zh-CN" altLang="en-US" sz="2400" b="1" dirty="0"/>
              <a:t> </a:t>
            </a:r>
            <a:endParaRPr lang="en-GB" sz="2400" b="1" dirty="0"/>
          </a:p>
          <a:p>
            <a:pPr lvl="1"/>
            <a:r>
              <a:rPr lang="en-GB" sz="2000" b="1" dirty="0" err="1"/>
              <a:t>Xinya</a:t>
            </a:r>
            <a:r>
              <a:rPr lang="en-GB" sz="2000" b="1" dirty="0"/>
              <a:t> Gong</a:t>
            </a:r>
            <a:r>
              <a:rPr lang="en-GB" sz="2000" dirty="0"/>
              <a:t>: GUI + API(Front-end)</a:t>
            </a:r>
          </a:p>
          <a:p>
            <a:pPr lvl="1"/>
            <a:r>
              <a:rPr lang="en-GB" sz="2000" b="1" dirty="0" err="1"/>
              <a:t>Jiaxin</a:t>
            </a:r>
            <a:r>
              <a:rPr lang="en-GB" sz="2000" b="1" dirty="0"/>
              <a:t> Wang</a:t>
            </a:r>
            <a:r>
              <a:rPr lang="en-GB" sz="2000" dirty="0"/>
              <a:t>: Terminal -&gt; Service + Service test</a:t>
            </a:r>
            <a:endParaRPr lang="en-GB" sz="2000" b="1" dirty="0"/>
          </a:p>
          <a:p>
            <a:pPr lvl="1"/>
            <a:r>
              <a:rPr lang="en-GB" sz="2000" b="1" dirty="0" err="1"/>
              <a:t>Honglin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Zhang</a:t>
            </a:r>
            <a:r>
              <a:rPr lang="en-US" altLang="zh-CN" sz="2000" dirty="0"/>
              <a:t>: </a:t>
            </a:r>
            <a:r>
              <a:rPr lang="en-GB" sz="2000" dirty="0"/>
              <a:t>Controller -&gt; Service(logic) -&gt; Mapper -&gt; Entity + Service test</a:t>
            </a:r>
          </a:p>
          <a:p>
            <a:pPr lvl="1"/>
            <a:r>
              <a:rPr lang="en-GB" sz="2000" b="1" dirty="0"/>
              <a:t>Together</a:t>
            </a:r>
            <a:r>
              <a:rPr lang="en-GB" sz="2000" dirty="0"/>
              <a:t>: The designing of authentication</a:t>
            </a:r>
            <a:r>
              <a:rPr lang="zh-CN" altLang="en-US" sz="2000" dirty="0"/>
              <a:t> </a:t>
            </a:r>
            <a:r>
              <a:rPr lang="en-US" altLang="zh-CN" sz="2000" dirty="0"/>
              <a:t>and authorization</a:t>
            </a:r>
            <a:endParaRPr lang="en-GB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28E0C0-ED9B-41F4-A1D0-5E6F28159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6124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BAC81-4628-89B8-8173-84E7D16EF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React UI Framework</a:t>
            </a:r>
          </a:p>
        </p:txBody>
      </p:sp>
      <p:pic>
        <p:nvPicPr>
          <p:cNvPr id="8" name="Content Placeholder 7" descr="Text&#10;&#10;Description automatically generated">
            <a:extLst>
              <a:ext uri="{FF2B5EF4-FFF2-40B4-BE49-F238E27FC236}">
                <a16:creationId xmlns:a16="http://schemas.microsoft.com/office/drawing/2014/main" id="{29AF7CBD-58BC-BB85-990E-5EE157168D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252194"/>
            <a:ext cx="7315200" cy="560580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4BB23-EF9E-1D4D-7C7A-2DE8E470F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9067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BAC81-4628-89B8-8173-84E7D16EF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prototype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4BB23-EF9E-1D4D-7C7A-2DE8E470F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8</a:t>
            </a:fld>
            <a:endParaRPr lang="en-GB"/>
          </a:p>
        </p:txBody>
      </p:sp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5F847712-91A2-FD63-0C29-640075E71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653" y="1314287"/>
            <a:ext cx="3929241" cy="5105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CB5098-775E-7976-5437-E3043FCB1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1314287"/>
            <a:ext cx="3724838" cy="2504875"/>
          </a:xfrm>
          <a:prstGeom prst="rect">
            <a:avLst/>
          </a:prstGeom>
        </p:spPr>
      </p:pic>
      <p:pic>
        <p:nvPicPr>
          <p:cNvPr id="17" name="Picture 16" descr="Graphical user interface&#10;&#10;Description automatically generated">
            <a:extLst>
              <a:ext uri="{FF2B5EF4-FFF2-40B4-BE49-F238E27FC236}">
                <a16:creationId xmlns:a16="http://schemas.microsoft.com/office/drawing/2014/main" id="{98EF9E5F-741D-5AE8-E6D2-330A5A927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3942075"/>
            <a:ext cx="3724838" cy="255079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53083FC-67CA-8B79-B8E9-A23D6CE58B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4664" y="1314287"/>
            <a:ext cx="3004516" cy="233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729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918E1-7911-0ECC-6A91-B12100BE3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happened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507B4-362F-6ED5-771D-2A1096269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Meeting 1</a:t>
            </a:r>
          </a:p>
          <a:p>
            <a:pPr lvl="1"/>
            <a:r>
              <a:rPr lang="en-US" dirty="0"/>
              <a:t>Brainstorm</a:t>
            </a:r>
          </a:p>
          <a:p>
            <a:pPr lvl="1"/>
            <a:r>
              <a:rPr lang="en-US" dirty="0"/>
              <a:t>Technologies</a:t>
            </a:r>
          </a:p>
          <a:p>
            <a:pPr lvl="1"/>
            <a:endParaRPr lang="en-US" dirty="0"/>
          </a:p>
          <a:p>
            <a:r>
              <a:rPr lang="en-US" dirty="0"/>
              <a:t>Meeting 2</a:t>
            </a:r>
          </a:p>
          <a:p>
            <a:pPr lvl="1"/>
            <a:r>
              <a:rPr lang="en-US" dirty="0"/>
              <a:t>Finalize topic</a:t>
            </a:r>
          </a:p>
          <a:p>
            <a:pPr lvl="1"/>
            <a:r>
              <a:rPr lang="en-US" dirty="0"/>
              <a:t>Database structure</a:t>
            </a:r>
          </a:p>
          <a:p>
            <a:pPr lvl="1"/>
            <a:r>
              <a:rPr lang="en-US" dirty="0"/>
              <a:t>Task assignment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5C38A-D7A2-D1F3-2B32-BB8DE325C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876566"/>
      </p:ext>
    </p:extLst>
  </p:cSld>
  <p:clrMapOvr>
    <a:masterClrMapping/>
  </p:clrMapOvr>
</p:sld>
</file>

<file path=ppt/theme/theme1.xml><?xml version="1.0" encoding="utf-8"?>
<a:theme xmlns:a="http://schemas.openxmlformats.org/drawingml/2006/main" name="CS Slides Wide">
  <a:themeElements>
    <a:clrScheme name="St Andrews">
      <a:dk1>
        <a:srgbClr val="00284C"/>
      </a:dk1>
      <a:lt1>
        <a:sysClr val="window" lastClr="FFFFFF"/>
      </a:lt1>
      <a:dk2>
        <a:srgbClr val="003E76"/>
      </a:dk2>
      <a:lt2>
        <a:srgbClr val="F3F9FF"/>
      </a:lt2>
      <a:accent1>
        <a:srgbClr val="936FB1"/>
      </a:accent1>
      <a:accent2>
        <a:srgbClr val="005953"/>
      </a:accent2>
      <a:accent3>
        <a:srgbClr val="C22A22"/>
      </a:accent3>
      <a:accent4>
        <a:srgbClr val="F8981D"/>
      </a:accent4>
      <a:accent5>
        <a:srgbClr val="8B1233"/>
      </a:accent5>
      <a:accent6>
        <a:srgbClr val="FFEE00"/>
      </a:accent6>
      <a:hlink>
        <a:srgbClr val="00AEEF"/>
      </a:hlink>
      <a:folHlink>
        <a:srgbClr val="936FB1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 Slides Wide" id="{8F669D52-6684-49C6-A1DF-2135952CC038}" vid="{00BAFFE9-B616-47E9-B2C7-A84D799795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 Slides Wide</Template>
  <TotalTime>358</TotalTime>
  <Words>363</Words>
  <Application>Microsoft Macintosh PowerPoint</Application>
  <PresentationFormat>Widescreen</PresentationFormat>
  <Paragraphs>96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Cambria</vt:lpstr>
      <vt:lpstr>Euphemia</vt:lpstr>
      <vt:lpstr>Times New Roman</vt:lpstr>
      <vt:lpstr>Wingdings</vt:lpstr>
      <vt:lpstr>CS Slides Wide</vt:lpstr>
      <vt:lpstr>CS5031 Assignment3  Group 7</vt:lpstr>
      <vt:lpstr>Estate Agency System</vt:lpstr>
      <vt:lpstr>Data structure</vt:lpstr>
      <vt:lpstr>Technologies</vt:lpstr>
      <vt:lpstr>Developing</vt:lpstr>
      <vt:lpstr>Developing</vt:lpstr>
      <vt:lpstr>Some React UI Framework</vt:lpstr>
      <vt:lpstr>UI prototype</vt:lpstr>
      <vt:lpstr>What’s happened so far</vt:lpstr>
      <vt:lpstr>Time estimate for each task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Technologies</dc:title>
  <dc:creator>Ruth Letham</dc:creator>
  <cp:lastModifiedBy>张 洪霖</cp:lastModifiedBy>
  <cp:revision>30</cp:revision>
  <dcterms:created xsi:type="dcterms:W3CDTF">2021-08-06T15:46:29Z</dcterms:created>
  <dcterms:modified xsi:type="dcterms:W3CDTF">2023-03-21T12:48:50Z</dcterms:modified>
</cp:coreProperties>
</file>